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5349240"/>
            <a:ext cx="129844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Hardware-based automata provide efficient and secure solutions for digital signature verification. This PPT explores design principles, implementation challenges, and performance optimizations for embedded systems.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456432"/>
            <a:ext cx="12984480" cy="1636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410"/>
              </a:lnSpc>
              <a:buNone/>
            </a:pPr>
            <a:r>
              <a:rPr lang="en-US" sz="641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Automata for Digital Signatures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63193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6319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338328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Digital Signature Basics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1078992" y="6693408"/>
            <a:ext cx="750722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Dedicated hardware (ASIC/FPGA) offers lower latency, higher throughput, and resistance to software-based attacks compared to software solutions.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4965192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Automata in Verification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626364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Hardware Advantages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3822192"/>
            <a:ext cx="750722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Digital signatures ensure data integrity and authentication using cryptographic algorithms like RSA or ECC, widely adopted in secure communications.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32104" y="2103120"/>
            <a:ext cx="801014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This slide covers the essentials of digital signatures, their verification using finite-state automata, and the superior performance of dedicated hardware solutions like ASIC/FPGA in secure communications.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5404104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Finite-state automata (FSA) model signature verification steps, enabling deterministic and parallelizable hardware implementations.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832104" y="649224"/>
            <a:ext cx="801014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40"/>
              </a:lnSpc>
              <a:buNone/>
            </a:pPr>
            <a:r>
              <a:rPr lang="en-US" sz="464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Digital Signatures and Hardware Verification</a:t>
            </a:r>
            <a:endParaRPr lang="en-US" sz="46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960" y="4809744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960" y="2020824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4809744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5584" y="2020824"/>
            <a:ext cx="475488" cy="4754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122408" y="4901184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4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10122408" y="2103120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5980176" y="4901184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5980176" y="2103120"/>
            <a:ext cx="16459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5806440" y="914400"/>
            <a:ext cx="8010144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40"/>
              </a:lnSpc>
              <a:buNone/>
            </a:pPr>
            <a:r>
              <a:rPr lang="en-US" sz="464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Design Principles</a:t>
            </a:r>
            <a:endParaRPr lang="en-US" sz="4640" dirty="0"/>
          </a:p>
        </p:txBody>
      </p:sp>
      <p:sp>
        <p:nvSpPr>
          <p:cNvPr id="13" name="Text 5"/>
          <p:cNvSpPr/>
          <p:nvPr/>
        </p:nvSpPr>
        <p:spPr>
          <a:xfrm>
            <a:off x="6583680" y="2779776"/>
            <a:ext cx="306324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FSAs are structured into states (e.g., key loading, hashing, verification) with transitions triggered by input data or clock cycles.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6583680" y="4846320"/>
            <a:ext cx="306324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Memory Optimization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6583680" y="5577840"/>
            <a:ext cx="306324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On-chip RAM/ROM stores precomputed constants (e.g., hash tables) to reduce latency and power consumption.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6583680" y="2048256"/>
            <a:ext cx="306324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State Machine Architecture</a:t>
            </a:r>
            <a:endParaRPr lang="en-US" sz="2320" dirty="0"/>
          </a:p>
        </p:txBody>
      </p:sp>
      <p:sp>
        <p:nvSpPr>
          <p:cNvPr id="17" name="Text 9"/>
          <p:cNvSpPr/>
          <p:nvPr/>
        </p:nvSpPr>
        <p:spPr>
          <a:xfrm>
            <a:off x="10735056" y="2048256"/>
            <a:ext cx="306324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Parallel Processing</a:t>
            </a:r>
            <a:endParaRPr lang="en-US" sz="2320" dirty="0"/>
          </a:p>
        </p:txBody>
      </p:sp>
      <p:sp>
        <p:nvSpPr>
          <p:cNvPr id="18" name="Text 10"/>
          <p:cNvSpPr/>
          <p:nvPr/>
        </p:nvSpPr>
        <p:spPr>
          <a:xfrm>
            <a:off x="10735056" y="2487168"/>
            <a:ext cx="306324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Exploiting hardware parallelism accelerates modular arithmetic operations (e.g., exponentiation) critical for signature schemes.</a:t>
            </a:r>
            <a:endParaRPr lang="en-US" sz="1850" dirty="0"/>
          </a:p>
        </p:txBody>
      </p:sp>
      <p:sp>
        <p:nvSpPr>
          <p:cNvPr id="19" name="Text 11"/>
          <p:cNvSpPr/>
          <p:nvPr/>
        </p:nvSpPr>
        <p:spPr>
          <a:xfrm>
            <a:off x="10735056" y="5276088"/>
            <a:ext cx="306324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Built-in fault detection (e.g., CRC checks) ensures robustness against hardware faults or adversarial tampering.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10735056" y="4846320"/>
            <a:ext cx="306324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Error Handling</a:t>
            </a:r>
            <a:endParaRPr lang="en-US" sz="23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276856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276856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276856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276856"/>
            <a:ext cx="4544568" cy="45445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065008" y="3538728"/>
            <a:ext cx="164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6409944" y="3538728"/>
            <a:ext cx="164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6409944" y="5193792"/>
            <a:ext cx="164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4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8065008" y="5193792"/>
            <a:ext cx="164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950976" y="2514600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Resource Constraints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9710928" y="2368296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Timing Synchronization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950976" y="5138928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Standard Compliance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9710928" y="2926080"/>
            <a:ext cx="39867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Clock domain crossing and pipelining must align with cryptographic operations to prevent race conditions.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950976" y="3072384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Limited FPGA logic cells or ASIC area demand compact automata designs with minimal state redundancy.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9710928" y="5550408"/>
            <a:ext cx="39867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Power/EM shielding techniques (e.g., masking) mitigate leakage of sensitive key material during verification.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832104" y="1243584"/>
            <a:ext cx="12984480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40"/>
              </a:lnSpc>
              <a:buNone/>
            </a:pPr>
            <a:r>
              <a:rPr lang="en-US" sz="464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Implementation Challenges</a:t>
            </a:r>
            <a:endParaRPr lang="en-US" sz="4640" dirty="0"/>
          </a:p>
        </p:txBody>
      </p:sp>
      <p:sp>
        <p:nvSpPr>
          <p:cNvPr id="18" name="Text 11"/>
          <p:cNvSpPr/>
          <p:nvPr/>
        </p:nvSpPr>
        <p:spPr>
          <a:xfrm>
            <a:off x="9710928" y="4992624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Side-Channel Resistance</a:t>
            </a:r>
            <a:endParaRPr lang="en-US" sz="2320" dirty="0"/>
          </a:p>
        </p:txBody>
      </p:sp>
      <p:sp>
        <p:nvSpPr>
          <p:cNvPr id="19" name="Text 12"/>
          <p:cNvSpPr/>
          <p:nvPr/>
        </p:nvSpPr>
        <p:spPr>
          <a:xfrm>
            <a:off x="950976" y="5696712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Adherence to NIST FIPS 186-5 or IEEE P1363 ensures interoperability with existing signature protocols.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4700016"/>
            <a:ext cx="3858768" cy="188366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2249424"/>
            <a:ext cx="3858768" cy="218541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528" y="2249424"/>
            <a:ext cx="3858768" cy="218541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9528" y="4700016"/>
            <a:ext cx="3858768" cy="188366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071616" y="2825496"/>
            <a:ext cx="3355848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Measured in signatures/second, influenced by clock frequency and parallel execution units (e.g., 10K ops/sec @ 200MHz).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6071616" y="2386584"/>
            <a:ext cx="335584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E0D6E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Throughput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6071616" y="5266944"/>
            <a:ext cx="335584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mW/signature metric vital for IoT/edge devices; dynamic clock gating reduces idle power.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10186416" y="5266944"/>
            <a:ext cx="335584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FPGA LUT/register usage or ASIC gate count determines scalability (e.g., 15K gates for ECDSA-256).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5806440" y="1380744"/>
            <a:ext cx="8010144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40"/>
              </a:lnSpc>
              <a:buNone/>
            </a:pPr>
            <a:r>
              <a:rPr lang="en-US" sz="464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Performance Metrics</a:t>
            </a:r>
            <a:endParaRPr lang="en-US" sz="4640" dirty="0"/>
          </a:p>
        </p:txBody>
      </p:sp>
      <p:sp>
        <p:nvSpPr>
          <p:cNvPr id="13" name="Text 5"/>
          <p:cNvSpPr/>
          <p:nvPr/>
        </p:nvSpPr>
        <p:spPr>
          <a:xfrm>
            <a:off x="10186416" y="4828032"/>
            <a:ext cx="335584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E0D6E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Area Utilization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10186416" y="2386584"/>
            <a:ext cx="335584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E0D6E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Latency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10186416" y="2825496"/>
            <a:ext cx="335584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End-to-end verification time (e.g., 50µs for RSA-2048) depends on critical path optimization.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6071616" y="4828032"/>
            <a:ext cx="335584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E0D6E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Power Efficiency</a:t>
            </a:r>
            <a:endParaRPr lang="en-US" sz="23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569464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569464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569464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037576" y="3282696"/>
            <a:ext cx="164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2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037576" y="6035040"/>
            <a:ext cx="164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650992" y="4654296"/>
            <a:ext cx="164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710928" y="4992624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Post-Quantum Cryptography Preparation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950976" y="4828032"/>
            <a:ext cx="351129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Xilinx Zynq implementations achieve 8x speedup over software with 2.5W power draw.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710928" y="3218688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7nm ASIC prototypes reach 20Gbps throughput using systolic array multipliers.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710928" y="2660904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ASIC for RSA Encryption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950976" y="3968496"/>
            <a:ext cx="351129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FPGA-Based ECDSA Implementation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832104" y="950976"/>
            <a:ext cx="1298448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40"/>
              </a:lnSpc>
              <a:buNone/>
            </a:pPr>
            <a:r>
              <a:rPr lang="en-US" sz="464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Case Studies in Hardware Acceleration and Post-Quantum Cryptography</a:t>
            </a:r>
            <a:endParaRPr lang="en-US" sz="4640" dirty="0"/>
          </a:p>
        </p:txBody>
      </p:sp>
      <p:sp>
        <p:nvSpPr>
          <p:cNvPr id="15" name="Text 9"/>
          <p:cNvSpPr/>
          <p:nvPr/>
        </p:nvSpPr>
        <p:spPr>
          <a:xfrm>
            <a:off x="9710928" y="6144768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Lattice-based automata designs (e.g., Dilithium) show 40% area overhead vs. classical schemes.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088" y="2505456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" y="2505456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104" y="2505456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848088" y="5705856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Vertical stacking of memory and logic layers enhances performance-per-watt.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5404104" y="5266944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AI Co-Design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404104" y="5705856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ML-driven state pruning reduces hardware footprint while maintaining verification accuracy.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60120" y="5266944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Quantum Resistance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832104" y="1517904"/>
            <a:ext cx="12984480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40"/>
              </a:lnSpc>
              <a:buNone/>
            </a:pPr>
            <a:r>
              <a:rPr lang="en-US" sz="464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Future Directions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960120" y="5705856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Automata redesign for lattice/hash-based signatures to replace vulnerable RSA/ECC.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848088" y="5266944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3D-IC Integration</a:t>
            </a:r>
            <a:endParaRPr lang="en-US" sz="23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276856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276856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276856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257032" y="3145536"/>
            <a:ext cx="164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2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7790688" y="5861304"/>
            <a:ext cx="164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678424" y="4087368"/>
            <a:ext cx="164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710928" y="4846320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Call to Action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9710928" y="2514600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Adoption Barriers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950976" y="3675888"/>
            <a:ext cx="35112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Key Takeaways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50976" y="4242816"/>
            <a:ext cx="351129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Hardware automata enable fast, secure, and energy-efficient signature verification for modern cryptography.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9710928" y="3072384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High NRE costs and standardization gaps hinder widespread deployment.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1389888"/>
            <a:ext cx="12984480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40"/>
              </a:lnSpc>
              <a:buNone/>
            </a:pPr>
            <a:r>
              <a:rPr lang="en-US" sz="4640" dirty="0">
                <a:solidFill>
                  <a:srgbClr val="C2A1F7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15" name="Text 9"/>
          <p:cNvSpPr/>
          <p:nvPr/>
        </p:nvSpPr>
        <p:spPr>
          <a:xfrm>
            <a:off x="9710928" y="5404104"/>
            <a:ext cx="39867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E0D6E7"/>
                </a:solidFill>
                <a:latin typeface="思源黑体-思源黑体-ExtraLight" pitchFamily="34" charset="0"/>
                <a:ea typeface="思源黑体-思源黑体-ExtraLight" pitchFamily="34" charset="-122"/>
                <a:cs typeface="思源黑体-思源黑体-ExtraLight" pitchFamily="34" charset="-120"/>
              </a:rPr>
              <a:t>Collaborate across academia/industry to bridge theory and practical hardware optimizations.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2025-05-14T06:40:55Z</dcterms:created>
  <dcterms:modified xsi:type="dcterms:W3CDTF">2025-05-14T06:40:55Z</dcterms:modified>
</cp:coreProperties>
</file>